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5" roundtripDataSignature="AMtx7miqJhWQG6VbAzO1HRkr/g1QP18I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swa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111111"/>
                </a:solidFill>
                <a:highlight>
                  <a:srgbClr val="F9F9F9"/>
                </a:highlight>
              </a:rPr>
              <a:t> We can see here that weather refers to hours, days and maybe months; climate refers to months, years and decades, and climate change refers to decades and centuries. Examples of weather are rain storms that might last one or two hours and tropical cyclones that may last days. Climate variability can be defined by climate patterns such as the El-Niño Southern Oscillation and climate change refers to things which happen over centuries, like global warming.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50cad7a1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50cad7a1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
    <p:bg>
      <p:bgPr>
        <a:solidFill>
          <a:srgbClr val="FFFFFF"/>
        </a:solidFill>
      </p:bgPr>
    </p:bg>
    <p:spTree>
      <p:nvGrpSpPr>
        <p:cNvPr id="9" name="Shape 9"/>
        <p:cNvGrpSpPr/>
        <p:nvPr/>
      </p:nvGrpSpPr>
      <p:grpSpPr>
        <a:xfrm>
          <a:off x="0" y="0"/>
          <a:ext cx="0" cy="0"/>
          <a:chOff x="0" y="0"/>
          <a:chExt cx="0" cy="0"/>
        </a:xfrm>
      </p:grpSpPr>
      <p:sp>
        <p:nvSpPr>
          <p:cNvPr id="10" name="Google Shape;10;p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
          <p:cNvSpPr/>
          <p:nvPr/>
        </p:nvSpPr>
        <p:spPr>
          <a:xfrm>
            <a:off x="172350" y="3694325"/>
            <a:ext cx="8811900" cy="1296900"/>
          </a:xfrm>
          <a:prstGeom prst="rect">
            <a:avLst/>
          </a:prstGeom>
          <a:solidFill>
            <a:srgbClr val="E2E6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8"/>
          <p:cNvSpPr/>
          <p:nvPr/>
        </p:nvSpPr>
        <p:spPr>
          <a:xfrm>
            <a:off x="172350" y="152100"/>
            <a:ext cx="6990600" cy="3416100"/>
          </a:xfrm>
          <a:prstGeom prst="rect">
            <a:avLst/>
          </a:prstGeom>
          <a:solidFill>
            <a:srgbClr val="E4E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
          <p:cNvSpPr/>
          <p:nvPr/>
        </p:nvSpPr>
        <p:spPr>
          <a:xfrm>
            <a:off x="7324600" y="152100"/>
            <a:ext cx="1659600" cy="3416100"/>
          </a:xfrm>
          <a:prstGeom prst="rect">
            <a:avLst/>
          </a:prstGeom>
          <a:solidFill>
            <a:srgbClr val="E4E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8"/>
          <p:cNvSpPr txBox="1"/>
          <p:nvPr>
            <p:ph type="ctrTitle"/>
          </p:nvPr>
        </p:nvSpPr>
        <p:spPr>
          <a:xfrm>
            <a:off x="822425" y="529275"/>
            <a:ext cx="5788200" cy="2659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343C44"/>
              </a:buClr>
              <a:buSzPts val="3600"/>
              <a:buNone/>
              <a:defRPr b="1" sz="3600">
                <a:solidFill>
                  <a:srgbClr val="343C44"/>
                </a:solidFill>
              </a:defRPr>
            </a:lvl1pPr>
            <a:lvl2pPr lvl="1" algn="l">
              <a:lnSpc>
                <a:spcPct val="100000"/>
              </a:lnSpc>
              <a:spcBef>
                <a:spcPts val="0"/>
              </a:spcBef>
              <a:spcAft>
                <a:spcPts val="0"/>
              </a:spcAft>
              <a:buClr>
                <a:srgbClr val="343C44"/>
              </a:buClr>
              <a:buSzPts val="3600"/>
              <a:buNone/>
              <a:defRPr b="1" sz="3600">
                <a:solidFill>
                  <a:srgbClr val="343C44"/>
                </a:solidFill>
              </a:defRPr>
            </a:lvl2pPr>
            <a:lvl3pPr lvl="2" algn="l">
              <a:lnSpc>
                <a:spcPct val="100000"/>
              </a:lnSpc>
              <a:spcBef>
                <a:spcPts val="0"/>
              </a:spcBef>
              <a:spcAft>
                <a:spcPts val="0"/>
              </a:spcAft>
              <a:buClr>
                <a:srgbClr val="343C44"/>
              </a:buClr>
              <a:buSzPts val="3600"/>
              <a:buNone/>
              <a:defRPr b="1" sz="3600">
                <a:solidFill>
                  <a:srgbClr val="343C44"/>
                </a:solidFill>
              </a:defRPr>
            </a:lvl3pPr>
            <a:lvl4pPr lvl="3" algn="l">
              <a:lnSpc>
                <a:spcPct val="100000"/>
              </a:lnSpc>
              <a:spcBef>
                <a:spcPts val="0"/>
              </a:spcBef>
              <a:spcAft>
                <a:spcPts val="0"/>
              </a:spcAft>
              <a:buClr>
                <a:srgbClr val="343C44"/>
              </a:buClr>
              <a:buSzPts val="3600"/>
              <a:buNone/>
              <a:defRPr b="1" sz="3600">
                <a:solidFill>
                  <a:srgbClr val="343C44"/>
                </a:solidFill>
              </a:defRPr>
            </a:lvl4pPr>
            <a:lvl5pPr lvl="4" algn="l">
              <a:lnSpc>
                <a:spcPct val="100000"/>
              </a:lnSpc>
              <a:spcBef>
                <a:spcPts val="0"/>
              </a:spcBef>
              <a:spcAft>
                <a:spcPts val="0"/>
              </a:spcAft>
              <a:buClr>
                <a:srgbClr val="343C44"/>
              </a:buClr>
              <a:buSzPts val="3600"/>
              <a:buNone/>
              <a:defRPr b="1" sz="3600">
                <a:solidFill>
                  <a:srgbClr val="343C44"/>
                </a:solidFill>
              </a:defRPr>
            </a:lvl5pPr>
            <a:lvl6pPr lvl="5" algn="l">
              <a:lnSpc>
                <a:spcPct val="100000"/>
              </a:lnSpc>
              <a:spcBef>
                <a:spcPts val="0"/>
              </a:spcBef>
              <a:spcAft>
                <a:spcPts val="0"/>
              </a:spcAft>
              <a:buClr>
                <a:srgbClr val="343C44"/>
              </a:buClr>
              <a:buSzPts val="3600"/>
              <a:buNone/>
              <a:defRPr b="1" sz="3600">
                <a:solidFill>
                  <a:srgbClr val="343C44"/>
                </a:solidFill>
              </a:defRPr>
            </a:lvl6pPr>
            <a:lvl7pPr lvl="6" algn="l">
              <a:lnSpc>
                <a:spcPct val="100000"/>
              </a:lnSpc>
              <a:spcBef>
                <a:spcPts val="0"/>
              </a:spcBef>
              <a:spcAft>
                <a:spcPts val="0"/>
              </a:spcAft>
              <a:buClr>
                <a:srgbClr val="343C44"/>
              </a:buClr>
              <a:buSzPts val="3600"/>
              <a:buNone/>
              <a:defRPr b="1" sz="3600">
                <a:solidFill>
                  <a:srgbClr val="343C44"/>
                </a:solidFill>
              </a:defRPr>
            </a:lvl7pPr>
            <a:lvl8pPr lvl="7" algn="l">
              <a:lnSpc>
                <a:spcPct val="100000"/>
              </a:lnSpc>
              <a:spcBef>
                <a:spcPts val="0"/>
              </a:spcBef>
              <a:spcAft>
                <a:spcPts val="0"/>
              </a:spcAft>
              <a:buClr>
                <a:srgbClr val="343C44"/>
              </a:buClr>
              <a:buSzPts val="3600"/>
              <a:buNone/>
              <a:defRPr b="1" sz="3600">
                <a:solidFill>
                  <a:srgbClr val="343C44"/>
                </a:solidFill>
              </a:defRPr>
            </a:lvl8pPr>
            <a:lvl9pPr lvl="8" algn="l">
              <a:lnSpc>
                <a:spcPct val="100000"/>
              </a:lnSpc>
              <a:spcBef>
                <a:spcPts val="0"/>
              </a:spcBef>
              <a:spcAft>
                <a:spcPts val="0"/>
              </a:spcAft>
              <a:buClr>
                <a:srgbClr val="343C44"/>
              </a:buClr>
              <a:buSzPts val="3600"/>
              <a:buNone/>
              <a:defRPr b="1" sz="3600">
                <a:solidFill>
                  <a:srgbClr val="343C44"/>
                </a:solidFill>
              </a:defRPr>
            </a:lvl9pPr>
          </a:lstStyle>
          <a:p/>
        </p:txBody>
      </p:sp>
      <p:sp>
        <p:nvSpPr>
          <p:cNvPr id="15" name="Google Shape;15;p8"/>
          <p:cNvSpPr txBox="1"/>
          <p:nvPr>
            <p:ph idx="1" type="subTitle"/>
          </p:nvPr>
        </p:nvSpPr>
        <p:spPr>
          <a:xfrm>
            <a:off x="822425" y="3975600"/>
            <a:ext cx="4026600" cy="769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43C44"/>
              </a:buClr>
              <a:buSzPts val="1600"/>
              <a:buNone/>
              <a:defRPr b="1" sz="1600">
                <a:solidFill>
                  <a:srgbClr val="343C44"/>
                </a:solidFill>
              </a:defRPr>
            </a:lvl1pPr>
            <a:lvl2pPr lvl="1" algn="l">
              <a:lnSpc>
                <a:spcPct val="100000"/>
              </a:lnSpc>
              <a:spcBef>
                <a:spcPts val="0"/>
              </a:spcBef>
              <a:spcAft>
                <a:spcPts val="0"/>
              </a:spcAft>
              <a:buClr>
                <a:srgbClr val="343C44"/>
              </a:buClr>
              <a:buSzPts val="1600"/>
              <a:buNone/>
              <a:defRPr b="1" sz="1600">
                <a:solidFill>
                  <a:srgbClr val="343C44"/>
                </a:solidFill>
              </a:defRPr>
            </a:lvl2pPr>
            <a:lvl3pPr lvl="2" algn="l">
              <a:lnSpc>
                <a:spcPct val="100000"/>
              </a:lnSpc>
              <a:spcBef>
                <a:spcPts val="0"/>
              </a:spcBef>
              <a:spcAft>
                <a:spcPts val="0"/>
              </a:spcAft>
              <a:buClr>
                <a:srgbClr val="343C44"/>
              </a:buClr>
              <a:buSzPts val="1600"/>
              <a:buNone/>
              <a:defRPr b="1" sz="1600">
                <a:solidFill>
                  <a:srgbClr val="343C44"/>
                </a:solidFill>
              </a:defRPr>
            </a:lvl3pPr>
            <a:lvl4pPr lvl="3" algn="l">
              <a:lnSpc>
                <a:spcPct val="100000"/>
              </a:lnSpc>
              <a:spcBef>
                <a:spcPts val="0"/>
              </a:spcBef>
              <a:spcAft>
                <a:spcPts val="0"/>
              </a:spcAft>
              <a:buClr>
                <a:srgbClr val="343C44"/>
              </a:buClr>
              <a:buSzPts val="1600"/>
              <a:buNone/>
              <a:defRPr b="1" sz="1600">
                <a:solidFill>
                  <a:srgbClr val="343C44"/>
                </a:solidFill>
              </a:defRPr>
            </a:lvl4pPr>
            <a:lvl5pPr lvl="4" algn="l">
              <a:lnSpc>
                <a:spcPct val="100000"/>
              </a:lnSpc>
              <a:spcBef>
                <a:spcPts val="0"/>
              </a:spcBef>
              <a:spcAft>
                <a:spcPts val="0"/>
              </a:spcAft>
              <a:buClr>
                <a:srgbClr val="343C44"/>
              </a:buClr>
              <a:buSzPts val="1600"/>
              <a:buNone/>
              <a:defRPr b="1" sz="1600">
                <a:solidFill>
                  <a:srgbClr val="343C44"/>
                </a:solidFill>
              </a:defRPr>
            </a:lvl5pPr>
            <a:lvl6pPr lvl="5" algn="l">
              <a:lnSpc>
                <a:spcPct val="100000"/>
              </a:lnSpc>
              <a:spcBef>
                <a:spcPts val="0"/>
              </a:spcBef>
              <a:spcAft>
                <a:spcPts val="0"/>
              </a:spcAft>
              <a:buClr>
                <a:srgbClr val="343C44"/>
              </a:buClr>
              <a:buSzPts val="1600"/>
              <a:buNone/>
              <a:defRPr b="1" sz="1600">
                <a:solidFill>
                  <a:srgbClr val="343C44"/>
                </a:solidFill>
              </a:defRPr>
            </a:lvl6pPr>
            <a:lvl7pPr lvl="6" algn="l">
              <a:lnSpc>
                <a:spcPct val="100000"/>
              </a:lnSpc>
              <a:spcBef>
                <a:spcPts val="0"/>
              </a:spcBef>
              <a:spcAft>
                <a:spcPts val="0"/>
              </a:spcAft>
              <a:buClr>
                <a:srgbClr val="343C44"/>
              </a:buClr>
              <a:buSzPts val="1600"/>
              <a:buNone/>
              <a:defRPr b="1" sz="1600">
                <a:solidFill>
                  <a:srgbClr val="343C44"/>
                </a:solidFill>
              </a:defRPr>
            </a:lvl7pPr>
            <a:lvl8pPr lvl="7" algn="l">
              <a:lnSpc>
                <a:spcPct val="100000"/>
              </a:lnSpc>
              <a:spcBef>
                <a:spcPts val="0"/>
              </a:spcBef>
              <a:spcAft>
                <a:spcPts val="0"/>
              </a:spcAft>
              <a:buClr>
                <a:srgbClr val="343C44"/>
              </a:buClr>
              <a:buSzPts val="1600"/>
              <a:buNone/>
              <a:defRPr b="1" sz="1600">
                <a:solidFill>
                  <a:srgbClr val="343C44"/>
                </a:solidFill>
              </a:defRPr>
            </a:lvl8pPr>
            <a:lvl9pPr lvl="8" algn="l">
              <a:lnSpc>
                <a:spcPct val="100000"/>
              </a:lnSpc>
              <a:spcBef>
                <a:spcPts val="0"/>
              </a:spcBef>
              <a:spcAft>
                <a:spcPts val="0"/>
              </a:spcAft>
              <a:buClr>
                <a:srgbClr val="343C44"/>
              </a:buClr>
              <a:buSzPts val="1600"/>
              <a:buNone/>
              <a:defRPr b="1" sz="1600">
                <a:solidFill>
                  <a:srgbClr val="343C44"/>
                </a:solidFill>
              </a:defRPr>
            </a:lvl9pPr>
          </a:lstStyle>
          <a:p/>
        </p:txBody>
      </p:sp>
      <p:sp>
        <p:nvSpPr>
          <p:cNvPr id="16" name="Google Shape;1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4343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6" name="Google Shape;5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9" name="Google Shape;5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3" name="Google Shape;6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21" name="Shape 21"/>
        <p:cNvGrpSpPr/>
        <p:nvPr/>
      </p:nvGrpSpPr>
      <p:grpSpPr>
        <a:xfrm>
          <a:off x="0" y="0"/>
          <a:ext cx="0" cy="0"/>
          <a:chOff x="0" y="0"/>
          <a:chExt cx="0" cy="0"/>
        </a:xfrm>
      </p:grpSpPr>
      <p:sp>
        <p:nvSpPr>
          <p:cNvPr id="22" name="Google Shape;22;p1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0"/>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0"/>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0"/>
          <p:cNvSpPr/>
          <p:nvPr/>
        </p:nvSpPr>
        <p:spPr>
          <a:xfrm>
            <a:off x="388425" y="636500"/>
            <a:ext cx="2789700" cy="57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0"/>
          <p:cNvSpPr txBox="1"/>
          <p:nvPr>
            <p:ph type="title"/>
          </p:nvPr>
        </p:nvSpPr>
        <p:spPr>
          <a:xfrm>
            <a:off x="308775" y="770525"/>
            <a:ext cx="2866800" cy="375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7" name="Google Shape;27;p10"/>
          <p:cNvSpPr txBox="1"/>
          <p:nvPr>
            <p:ph idx="1" type="body"/>
          </p:nvPr>
        </p:nvSpPr>
        <p:spPr>
          <a:xfrm>
            <a:off x="4022850" y="770525"/>
            <a:ext cx="4919400" cy="3811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28" name="Google Shape;2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1" name="Google Shape;31;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2" name="Google Shape;3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5" name="Google Shape;3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0" name="Google Shape;5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jp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idx="1" type="subTitle"/>
          </p:nvPr>
        </p:nvSpPr>
        <p:spPr>
          <a:xfrm>
            <a:off x="822425" y="3902300"/>
            <a:ext cx="4026600" cy="1062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065"/>
              <a:buNone/>
            </a:pPr>
            <a:r>
              <a:rPr lang="en">
                <a:latin typeface="Times New Roman"/>
                <a:ea typeface="Times New Roman"/>
                <a:cs typeface="Times New Roman"/>
                <a:sym typeface="Times New Roman"/>
              </a:rPr>
              <a:t>Stephanie Avila</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2065"/>
              <a:buNone/>
            </a:pPr>
            <a:r>
              <a:rPr lang="en">
                <a:latin typeface="Times New Roman"/>
                <a:ea typeface="Times New Roman"/>
                <a:cs typeface="Times New Roman"/>
                <a:sym typeface="Times New Roman"/>
              </a:rPr>
              <a:t>Gabriella Garcia</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SzPts val="2065"/>
              <a:buNone/>
            </a:pPr>
            <a:r>
              <a:rPr lang="en">
                <a:latin typeface="Times New Roman"/>
                <a:ea typeface="Times New Roman"/>
                <a:cs typeface="Times New Roman"/>
                <a:sym typeface="Times New Roman"/>
              </a:rPr>
              <a:t>Tarendra Lakhankar</a:t>
            </a:r>
            <a:endParaRPr/>
          </a:p>
          <a:p>
            <a:pPr indent="0" lvl="0" marL="0" rtl="0" algn="l">
              <a:lnSpc>
                <a:spcPct val="100000"/>
              </a:lnSpc>
              <a:spcBef>
                <a:spcPts val="0"/>
              </a:spcBef>
              <a:spcAft>
                <a:spcPts val="0"/>
              </a:spcAft>
              <a:buSzPts val="2065"/>
              <a:buNone/>
            </a:pPr>
            <a:r>
              <a:rPr lang="en">
                <a:latin typeface="Times New Roman"/>
                <a:ea typeface="Times New Roman"/>
                <a:cs typeface="Times New Roman"/>
                <a:sym typeface="Times New Roman"/>
              </a:rPr>
              <a:t>Naresh Devineni</a:t>
            </a:r>
            <a:endParaRPr>
              <a:latin typeface="Times New Roman"/>
              <a:ea typeface="Times New Roman"/>
              <a:cs typeface="Times New Roman"/>
              <a:sym typeface="Times New Roman"/>
            </a:endParaRPr>
          </a:p>
        </p:txBody>
      </p:sp>
      <p:sp>
        <p:nvSpPr>
          <p:cNvPr id="71" name="Google Shape;71;p1"/>
          <p:cNvSpPr txBox="1"/>
          <p:nvPr>
            <p:ph type="ctrTitle"/>
          </p:nvPr>
        </p:nvSpPr>
        <p:spPr>
          <a:xfrm>
            <a:off x="822425" y="529275"/>
            <a:ext cx="5788200" cy="265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latin typeface="Times New Roman"/>
                <a:ea typeface="Times New Roman"/>
                <a:cs typeface="Times New Roman"/>
                <a:sym typeface="Times New Roman"/>
              </a:rPr>
              <a:t>Data Science Approach for Understanding the History of Weather Extremes of New York City</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p:nvPr/>
        </p:nvSpPr>
        <p:spPr>
          <a:xfrm>
            <a:off x="-20500" y="0"/>
            <a:ext cx="33036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txBox="1"/>
          <p:nvPr>
            <p:ph type="title"/>
          </p:nvPr>
        </p:nvSpPr>
        <p:spPr>
          <a:xfrm>
            <a:off x="120550" y="327875"/>
            <a:ext cx="2951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Oswald"/>
                <a:ea typeface="Oswald"/>
                <a:cs typeface="Oswald"/>
                <a:sym typeface="Oswald"/>
              </a:rPr>
              <a:t>Background </a:t>
            </a:r>
            <a:endParaRPr>
              <a:latin typeface="Oswald"/>
              <a:ea typeface="Oswald"/>
              <a:cs typeface="Oswald"/>
              <a:sym typeface="Oswald"/>
            </a:endParaRPr>
          </a:p>
        </p:txBody>
      </p:sp>
      <p:sp>
        <p:nvSpPr>
          <p:cNvPr id="78" name="Google Shape;78;p2"/>
          <p:cNvSpPr txBox="1"/>
          <p:nvPr>
            <p:ph idx="1" type="body"/>
          </p:nvPr>
        </p:nvSpPr>
        <p:spPr>
          <a:xfrm>
            <a:off x="64100" y="900575"/>
            <a:ext cx="3134400" cy="40656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lang="en">
                <a:solidFill>
                  <a:schemeClr val="dk1"/>
                </a:solidFill>
                <a:latin typeface="Times New Roman"/>
                <a:ea typeface="Times New Roman"/>
                <a:cs typeface="Times New Roman"/>
                <a:sym typeface="Times New Roman"/>
              </a:rPr>
              <a:t>We can see here that weather refers to hours, days and maybe months; climate refers to months, years and decades, and climate change refers to decades and centuries.</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Clr>
                <a:srgbClr val="000000"/>
              </a:buClr>
              <a:buSzPts val="1800"/>
              <a:buFont typeface="Arial"/>
              <a:buNone/>
            </a:pPr>
            <a:r>
              <a:rPr lang="en">
                <a:solidFill>
                  <a:schemeClr val="dk1"/>
                </a:solidFill>
                <a:latin typeface="Times New Roman"/>
                <a:ea typeface="Times New Roman"/>
                <a:cs typeface="Times New Roman"/>
                <a:sym typeface="Times New Roman"/>
              </a:rPr>
              <a:t>We will investigating climate change impact the daily to monthly weather changes in New York City using historical weather stationed data.</a:t>
            </a:r>
            <a:endParaRPr>
              <a:solidFill>
                <a:schemeClr val="dk1"/>
              </a:solidFill>
              <a:latin typeface="Times New Roman"/>
              <a:ea typeface="Times New Roman"/>
              <a:cs typeface="Times New Roman"/>
              <a:sym typeface="Times New Roman"/>
            </a:endParaRPr>
          </a:p>
        </p:txBody>
      </p:sp>
      <p:pic>
        <p:nvPicPr>
          <p:cNvPr id="79" name="Google Shape;79;p2"/>
          <p:cNvPicPr preferRelativeResize="0"/>
          <p:nvPr/>
        </p:nvPicPr>
        <p:blipFill>
          <a:blip r:embed="rId3">
            <a:alphaModFix/>
          </a:blip>
          <a:stretch>
            <a:fillRect/>
          </a:stretch>
        </p:blipFill>
        <p:spPr>
          <a:xfrm>
            <a:off x="3458575" y="729800"/>
            <a:ext cx="5556099" cy="35166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idx="1" type="body"/>
          </p:nvPr>
        </p:nvSpPr>
        <p:spPr>
          <a:xfrm>
            <a:off x="3716975" y="770525"/>
            <a:ext cx="5374500" cy="43731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sz="1800"/>
              <a:t>Are the number of hot days/cold days changing over time?</a:t>
            </a:r>
            <a:endParaRPr sz="1800"/>
          </a:p>
          <a:p>
            <a:pPr indent="-330200" lvl="1" marL="914400" rtl="0" algn="l">
              <a:lnSpc>
                <a:spcPct val="115000"/>
              </a:lnSpc>
              <a:spcBef>
                <a:spcPts val="0"/>
              </a:spcBef>
              <a:spcAft>
                <a:spcPts val="0"/>
              </a:spcAft>
              <a:buSzPts val="1600"/>
              <a:buChar char="○"/>
            </a:pPr>
            <a:r>
              <a:rPr lang="en" sz="1600"/>
              <a:t>Heat stress days</a:t>
            </a:r>
            <a:endParaRPr sz="1600"/>
          </a:p>
          <a:p>
            <a:pPr indent="-342900" lvl="0" marL="457200" rtl="0" algn="l">
              <a:lnSpc>
                <a:spcPct val="115000"/>
              </a:lnSpc>
              <a:spcBef>
                <a:spcPts val="0"/>
              </a:spcBef>
              <a:spcAft>
                <a:spcPts val="0"/>
              </a:spcAft>
              <a:buSzPts val="1800"/>
              <a:buChar char="●"/>
            </a:pPr>
            <a:r>
              <a:rPr lang="en" sz="1800"/>
              <a:t>Are temperatures in New York City different from the surrounding areas?</a:t>
            </a:r>
            <a:endParaRPr sz="1800"/>
          </a:p>
          <a:p>
            <a:pPr indent="-330200" lvl="1" marL="914400" rtl="0" algn="l">
              <a:lnSpc>
                <a:spcPct val="115000"/>
              </a:lnSpc>
              <a:spcBef>
                <a:spcPts val="0"/>
              </a:spcBef>
              <a:spcAft>
                <a:spcPts val="0"/>
              </a:spcAft>
              <a:buSzPts val="1600"/>
              <a:buChar char="○"/>
            </a:pPr>
            <a:r>
              <a:rPr lang="en" sz="1600"/>
              <a:t>Impact of Urban Heat Island Effect?</a:t>
            </a:r>
            <a:endParaRPr sz="1600"/>
          </a:p>
          <a:p>
            <a:pPr indent="-330200" lvl="1" marL="914400" rtl="0" algn="l">
              <a:lnSpc>
                <a:spcPct val="115000"/>
              </a:lnSpc>
              <a:spcBef>
                <a:spcPts val="0"/>
              </a:spcBef>
              <a:spcAft>
                <a:spcPts val="0"/>
              </a:spcAft>
              <a:buSzPts val="1600"/>
              <a:buChar char="○"/>
            </a:pPr>
            <a:r>
              <a:rPr lang="en" sz="1600"/>
              <a:t>Spatial Variation in temperature?</a:t>
            </a:r>
            <a:endParaRPr sz="1600"/>
          </a:p>
          <a:p>
            <a:pPr indent="-330200" lvl="1" marL="914400" rtl="0" algn="l">
              <a:lnSpc>
                <a:spcPct val="115000"/>
              </a:lnSpc>
              <a:spcBef>
                <a:spcPts val="0"/>
              </a:spcBef>
              <a:spcAft>
                <a:spcPts val="0"/>
              </a:spcAft>
              <a:buSzPts val="1600"/>
              <a:buChar char="○"/>
            </a:pPr>
            <a:r>
              <a:rPr lang="en" sz="1600"/>
              <a:t>Monthly variance for each station </a:t>
            </a:r>
            <a:endParaRPr sz="1600"/>
          </a:p>
          <a:p>
            <a:pPr indent="-342900" lvl="0" marL="457200" rtl="0" algn="l">
              <a:lnSpc>
                <a:spcPct val="115000"/>
              </a:lnSpc>
              <a:spcBef>
                <a:spcPts val="0"/>
              </a:spcBef>
              <a:spcAft>
                <a:spcPts val="0"/>
              </a:spcAft>
              <a:buSzPts val="1800"/>
              <a:buChar char="●"/>
            </a:pPr>
            <a:r>
              <a:rPr lang="en" sz="1800"/>
              <a:t>Is there a change in the amount of precipitation over time?</a:t>
            </a:r>
            <a:endParaRPr sz="1800"/>
          </a:p>
          <a:p>
            <a:pPr indent="-330200" lvl="1" marL="914400" rtl="0" algn="l">
              <a:lnSpc>
                <a:spcPct val="115000"/>
              </a:lnSpc>
              <a:spcBef>
                <a:spcPts val="0"/>
              </a:spcBef>
              <a:spcAft>
                <a:spcPts val="0"/>
              </a:spcAft>
              <a:buSzPts val="1600"/>
              <a:buChar char="○"/>
            </a:pPr>
            <a:r>
              <a:rPr lang="en" sz="1600"/>
              <a:t>Extreme daily rainfall</a:t>
            </a:r>
            <a:endParaRPr sz="1600"/>
          </a:p>
          <a:p>
            <a:pPr indent="-330200" lvl="1" marL="914400" rtl="0" algn="l">
              <a:lnSpc>
                <a:spcPct val="115000"/>
              </a:lnSpc>
              <a:spcBef>
                <a:spcPts val="0"/>
              </a:spcBef>
              <a:spcAft>
                <a:spcPts val="0"/>
              </a:spcAft>
              <a:buSzPts val="1600"/>
              <a:buChar char="○"/>
            </a:pPr>
            <a:r>
              <a:rPr lang="en" sz="1600"/>
              <a:t>Number of days with heavy rain</a:t>
            </a:r>
            <a:endParaRPr sz="1600"/>
          </a:p>
          <a:p>
            <a:pPr indent="-330200" lvl="1" marL="914400" rtl="0" algn="l">
              <a:lnSpc>
                <a:spcPct val="115000"/>
              </a:lnSpc>
              <a:spcBef>
                <a:spcPts val="0"/>
              </a:spcBef>
              <a:spcAft>
                <a:spcPts val="0"/>
              </a:spcAft>
              <a:buSzPts val="1600"/>
              <a:buChar char="○"/>
            </a:pPr>
            <a:r>
              <a:rPr lang="en" sz="1600"/>
              <a:t>Number of snow days</a:t>
            </a:r>
            <a:endParaRPr sz="1600"/>
          </a:p>
          <a:p>
            <a:pPr indent="-330200" lvl="1" marL="914400" rtl="0" algn="l">
              <a:lnSpc>
                <a:spcPct val="115000"/>
              </a:lnSpc>
              <a:spcBef>
                <a:spcPts val="0"/>
              </a:spcBef>
              <a:spcAft>
                <a:spcPts val="0"/>
              </a:spcAft>
              <a:buSzPts val="1600"/>
              <a:buChar char="○"/>
            </a:pPr>
            <a:r>
              <a:rPr lang="en" sz="1600"/>
              <a:t>Wet spells?</a:t>
            </a:r>
            <a:endParaRPr sz="1600"/>
          </a:p>
          <a:p>
            <a:pPr indent="0" lvl="0" marL="0" rtl="0" algn="l">
              <a:lnSpc>
                <a:spcPct val="115000"/>
              </a:lnSpc>
              <a:spcBef>
                <a:spcPts val="1600"/>
              </a:spcBef>
              <a:spcAft>
                <a:spcPts val="1600"/>
              </a:spcAft>
              <a:buSzPts val="1400"/>
              <a:buNone/>
            </a:pPr>
            <a:r>
              <a:t/>
            </a:r>
            <a:endParaRPr/>
          </a:p>
        </p:txBody>
      </p:sp>
      <p:sp>
        <p:nvSpPr>
          <p:cNvPr id="85" name="Google Shape;85;p3"/>
          <p:cNvSpPr txBox="1"/>
          <p:nvPr>
            <p:ph type="title"/>
          </p:nvPr>
        </p:nvSpPr>
        <p:spPr>
          <a:xfrm>
            <a:off x="232575" y="846725"/>
            <a:ext cx="3066600" cy="3753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latin typeface="Oswald"/>
                <a:ea typeface="Oswald"/>
                <a:cs typeface="Oswald"/>
                <a:sym typeface="Oswald"/>
              </a:rPr>
              <a:t>Research Questions</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b="4642" l="0" r="0" t="0"/>
          <a:stretch/>
        </p:blipFill>
        <p:spPr>
          <a:xfrm>
            <a:off x="4572012" y="2944950"/>
            <a:ext cx="3574574" cy="1917316"/>
          </a:xfrm>
          <a:prstGeom prst="rect">
            <a:avLst/>
          </a:prstGeom>
          <a:noFill/>
          <a:ln>
            <a:noFill/>
          </a:ln>
        </p:spPr>
      </p:pic>
      <p:pic>
        <p:nvPicPr>
          <p:cNvPr id="91" name="Google Shape;91;p5"/>
          <p:cNvPicPr preferRelativeResize="0"/>
          <p:nvPr/>
        </p:nvPicPr>
        <p:blipFill rotWithShape="1">
          <a:blip r:embed="rId4">
            <a:alphaModFix/>
          </a:blip>
          <a:srcRect b="10439" l="5134" r="6642" t="28406"/>
          <a:stretch/>
        </p:blipFill>
        <p:spPr>
          <a:xfrm>
            <a:off x="4572000" y="715700"/>
            <a:ext cx="3574574" cy="1858351"/>
          </a:xfrm>
          <a:prstGeom prst="rect">
            <a:avLst/>
          </a:prstGeom>
          <a:noFill/>
          <a:ln>
            <a:noFill/>
          </a:ln>
        </p:spPr>
      </p:pic>
      <p:sp>
        <p:nvSpPr>
          <p:cNvPr id="92" name="Google Shape;92;p5"/>
          <p:cNvSpPr/>
          <p:nvPr/>
        </p:nvSpPr>
        <p:spPr>
          <a:xfrm>
            <a:off x="152400" y="904275"/>
            <a:ext cx="4078500" cy="3797400"/>
          </a:xfrm>
          <a:prstGeom prst="round2DiagRect">
            <a:avLst>
              <a:gd fmla="val 16667" name="adj1"/>
              <a:gd fmla="val 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txBox="1"/>
          <p:nvPr>
            <p:ph type="title"/>
          </p:nvPr>
        </p:nvSpPr>
        <p:spPr>
          <a:xfrm>
            <a:off x="311700" y="150200"/>
            <a:ext cx="3073800" cy="565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Oswald"/>
                <a:ea typeface="Oswald"/>
                <a:cs typeface="Oswald"/>
                <a:sym typeface="Oswald"/>
              </a:rPr>
              <a:t>Techniques and Methods</a:t>
            </a:r>
            <a:endParaRPr>
              <a:latin typeface="Oswald"/>
              <a:ea typeface="Oswald"/>
              <a:cs typeface="Oswald"/>
              <a:sym typeface="Oswald"/>
            </a:endParaRPr>
          </a:p>
        </p:txBody>
      </p:sp>
      <p:pic>
        <p:nvPicPr>
          <p:cNvPr id="94" name="Google Shape;94;p5"/>
          <p:cNvPicPr preferRelativeResize="0"/>
          <p:nvPr/>
        </p:nvPicPr>
        <p:blipFill rotWithShape="1">
          <a:blip r:embed="rId5">
            <a:alphaModFix/>
          </a:blip>
          <a:srcRect b="0" l="0" r="0" t="0"/>
          <a:stretch/>
        </p:blipFill>
        <p:spPr>
          <a:xfrm>
            <a:off x="7651019" y="715694"/>
            <a:ext cx="1031400" cy="1031400"/>
          </a:xfrm>
          <a:prstGeom prst="rect">
            <a:avLst/>
          </a:prstGeom>
          <a:noFill/>
          <a:ln>
            <a:noFill/>
          </a:ln>
        </p:spPr>
      </p:pic>
      <p:pic>
        <p:nvPicPr>
          <p:cNvPr id="95" name="Google Shape;95;p5"/>
          <p:cNvPicPr preferRelativeResize="0"/>
          <p:nvPr/>
        </p:nvPicPr>
        <p:blipFill rotWithShape="1">
          <a:blip r:embed="rId6">
            <a:alphaModFix/>
          </a:blip>
          <a:srcRect b="0" l="0" r="0" t="0"/>
          <a:stretch/>
        </p:blipFill>
        <p:spPr>
          <a:xfrm>
            <a:off x="7653487" y="2773187"/>
            <a:ext cx="1131375" cy="1131375"/>
          </a:xfrm>
          <a:prstGeom prst="rect">
            <a:avLst/>
          </a:prstGeom>
          <a:noFill/>
          <a:ln>
            <a:noFill/>
          </a:ln>
        </p:spPr>
      </p:pic>
      <p:sp>
        <p:nvSpPr>
          <p:cNvPr id="96" name="Google Shape;96;p5"/>
          <p:cNvSpPr txBox="1"/>
          <p:nvPr>
            <p:ph idx="1" type="body"/>
          </p:nvPr>
        </p:nvSpPr>
        <p:spPr>
          <a:xfrm>
            <a:off x="311700" y="1152475"/>
            <a:ext cx="3837300" cy="3709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latin typeface="Oswald"/>
                <a:ea typeface="Oswald"/>
                <a:cs typeface="Oswald"/>
                <a:sym typeface="Oswald"/>
              </a:rPr>
              <a:t>Skills:</a:t>
            </a:r>
            <a:endParaRPr>
              <a:solidFill>
                <a:schemeClr val="dk1"/>
              </a:solidFill>
              <a:latin typeface="Oswald"/>
              <a:ea typeface="Oswald"/>
              <a:cs typeface="Oswald"/>
              <a:sym typeface="Oswald"/>
            </a:endParaRPr>
          </a:p>
          <a:p>
            <a:pPr indent="-342900" lvl="0" marL="457200" rtl="0" algn="l">
              <a:lnSpc>
                <a:spcPct val="115000"/>
              </a:lnSpc>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Python </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Read and process the data</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Develop correlation between the data</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Re-analyze data</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Mapping gridded daily precipitation/ temperature data</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ArcGIS</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Use of Model Builder</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Use of Python to map data</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p:nvPr/>
        </p:nvSpPr>
        <p:spPr>
          <a:xfrm>
            <a:off x="0" y="0"/>
            <a:ext cx="2652000" cy="51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
          <p:cNvSpPr txBox="1"/>
          <p:nvPr>
            <p:ph type="title"/>
          </p:nvPr>
        </p:nvSpPr>
        <p:spPr>
          <a:xfrm>
            <a:off x="100450" y="193875"/>
            <a:ext cx="20709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Oswald"/>
                <a:ea typeface="Oswald"/>
                <a:cs typeface="Oswald"/>
                <a:sym typeface="Oswald"/>
              </a:rPr>
              <a:t>Study Site</a:t>
            </a:r>
            <a:endParaRPr>
              <a:latin typeface="Oswald"/>
              <a:ea typeface="Oswald"/>
              <a:cs typeface="Oswald"/>
              <a:sym typeface="Oswald"/>
            </a:endParaRPr>
          </a:p>
        </p:txBody>
      </p:sp>
      <p:sp>
        <p:nvSpPr>
          <p:cNvPr id="103" name="Google Shape;103;p4"/>
          <p:cNvSpPr txBox="1"/>
          <p:nvPr>
            <p:ph idx="1" type="body"/>
          </p:nvPr>
        </p:nvSpPr>
        <p:spPr>
          <a:xfrm>
            <a:off x="40200" y="887125"/>
            <a:ext cx="2571600" cy="37641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solidFill>
                  <a:schemeClr val="dk1"/>
                </a:solidFill>
                <a:latin typeface="Oswald"/>
                <a:ea typeface="Oswald"/>
                <a:cs typeface="Oswald"/>
                <a:sym typeface="Oswald"/>
              </a:rPr>
              <a:t>New York and its surrounding regions</a:t>
            </a:r>
            <a:endParaRPr>
              <a:solidFill>
                <a:schemeClr val="dk1"/>
              </a:solidFill>
              <a:latin typeface="Oswald"/>
              <a:ea typeface="Oswald"/>
              <a:cs typeface="Oswald"/>
              <a:sym typeface="Oswald"/>
            </a:endParaRPr>
          </a:p>
          <a:p>
            <a:pPr indent="0" lvl="0" marL="0" rtl="0" algn="l">
              <a:lnSpc>
                <a:spcPct val="115000"/>
              </a:lnSpc>
              <a:spcBef>
                <a:spcPts val="1200"/>
              </a:spcBef>
              <a:spcAft>
                <a:spcPts val="1200"/>
              </a:spcAft>
              <a:buSzPts val="1800"/>
              <a:buNone/>
            </a:pPr>
            <a:r>
              <a:rPr lang="en">
                <a:solidFill>
                  <a:schemeClr val="dk1"/>
                </a:solidFill>
                <a:latin typeface="Times New Roman"/>
                <a:ea typeface="Times New Roman"/>
                <a:cs typeface="Times New Roman"/>
                <a:sym typeface="Times New Roman"/>
              </a:rPr>
              <a:t>The three main weather stations that will be used are the Central Park, JFK airport, and LaGuardia airport stations. Several surrounding weather stations will be chosen to compare to NYC temperatures and precipitation.</a:t>
            </a:r>
            <a:endParaRPr>
              <a:solidFill>
                <a:schemeClr val="dk1"/>
              </a:solidFill>
              <a:latin typeface="Times New Roman"/>
              <a:ea typeface="Times New Roman"/>
              <a:cs typeface="Times New Roman"/>
              <a:sym typeface="Times New Roman"/>
            </a:endParaRPr>
          </a:p>
        </p:txBody>
      </p:sp>
      <p:pic>
        <p:nvPicPr>
          <p:cNvPr id="104" name="Google Shape;104;p4"/>
          <p:cNvPicPr preferRelativeResize="0"/>
          <p:nvPr/>
        </p:nvPicPr>
        <p:blipFill rotWithShape="1">
          <a:blip r:embed="rId3">
            <a:alphaModFix/>
          </a:blip>
          <a:srcRect b="7630" l="7950" r="3904" t="22876"/>
          <a:stretch/>
        </p:blipFill>
        <p:spPr>
          <a:xfrm>
            <a:off x="2752600" y="1017725"/>
            <a:ext cx="6315825" cy="2789675"/>
          </a:xfrm>
          <a:prstGeom prst="rect">
            <a:avLst/>
          </a:prstGeom>
          <a:noFill/>
          <a:ln>
            <a:noFill/>
          </a:ln>
        </p:spPr>
      </p:pic>
      <p:sp>
        <p:nvSpPr>
          <p:cNvPr id="105" name="Google Shape;105;p4"/>
          <p:cNvSpPr txBox="1"/>
          <p:nvPr/>
        </p:nvSpPr>
        <p:spPr>
          <a:xfrm>
            <a:off x="2752600" y="3877725"/>
            <a:ext cx="551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Times New Roman"/>
                <a:ea typeface="Times New Roman"/>
                <a:cs typeface="Times New Roman"/>
                <a:sym typeface="Times New Roman"/>
              </a:rPr>
              <a:t>Location of weather stations in NYC and surrounding areas</a:t>
            </a:r>
            <a:endParaRPr b="0" i="1" sz="1400" u="none" cap="none" strike="noStrike">
              <a:solidFill>
                <a:srgbClr val="000000"/>
              </a:solidFill>
              <a:latin typeface="Times New Roman"/>
              <a:ea typeface="Times New Roman"/>
              <a:cs typeface="Times New Roman"/>
              <a:sym typeface="Times New Roman"/>
            </a:endParaRPr>
          </a:p>
        </p:txBody>
      </p:sp>
      <p:sp>
        <p:nvSpPr>
          <p:cNvPr id="106" name="Google Shape;106;p4"/>
          <p:cNvSpPr txBox="1"/>
          <p:nvPr/>
        </p:nvSpPr>
        <p:spPr>
          <a:xfrm>
            <a:off x="2902200" y="4356175"/>
            <a:ext cx="559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Some stations have weather data for 150 years (from 1860)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350cad7a14_0_2"/>
          <p:cNvSpPr txBox="1"/>
          <p:nvPr>
            <p:ph type="title"/>
          </p:nvPr>
        </p:nvSpPr>
        <p:spPr>
          <a:xfrm>
            <a:off x="311700" y="17225"/>
            <a:ext cx="8520600" cy="572700"/>
          </a:xfrm>
          <a:prstGeom prst="rect">
            <a:avLst/>
          </a:prstGeom>
          <a:solidFill>
            <a:srgbClr val="6D9EEB"/>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Oswald"/>
                <a:ea typeface="Oswald"/>
                <a:cs typeface="Oswald"/>
                <a:sym typeface="Oswald"/>
              </a:rPr>
              <a:t>Some sample results:</a:t>
            </a:r>
            <a:endParaRPr>
              <a:latin typeface="Oswald"/>
              <a:ea typeface="Oswald"/>
              <a:cs typeface="Oswald"/>
              <a:sym typeface="Oswald"/>
            </a:endParaRPr>
          </a:p>
        </p:txBody>
      </p:sp>
      <p:pic>
        <p:nvPicPr>
          <p:cNvPr id="112" name="Google Shape;112;g1350cad7a14_0_2"/>
          <p:cNvPicPr preferRelativeResize="0"/>
          <p:nvPr/>
        </p:nvPicPr>
        <p:blipFill>
          <a:blip r:embed="rId3">
            <a:alphaModFix/>
          </a:blip>
          <a:stretch>
            <a:fillRect/>
          </a:stretch>
        </p:blipFill>
        <p:spPr>
          <a:xfrm>
            <a:off x="4674125" y="666125"/>
            <a:ext cx="4051602" cy="4412499"/>
          </a:xfrm>
          <a:prstGeom prst="rect">
            <a:avLst/>
          </a:prstGeom>
          <a:noFill/>
          <a:ln>
            <a:noFill/>
          </a:ln>
        </p:spPr>
      </p:pic>
      <p:pic>
        <p:nvPicPr>
          <p:cNvPr id="113" name="Google Shape;113;g1350cad7a14_0_2"/>
          <p:cNvPicPr preferRelativeResize="0"/>
          <p:nvPr/>
        </p:nvPicPr>
        <p:blipFill>
          <a:blip r:embed="rId4">
            <a:alphaModFix/>
          </a:blip>
          <a:stretch>
            <a:fillRect/>
          </a:stretch>
        </p:blipFill>
        <p:spPr>
          <a:xfrm>
            <a:off x="166400" y="666125"/>
            <a:ext cx="4133249" cy="4412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latin typeface="Oswald"/>
                <a:ea typeface="Oswald"/>
                <a:cs typeface="Oswald"/>
                <a:sym typeface="Oswald"/>
              </a:rPr>
              <a:t>Research Outcomes</a:t>
            </a:r>
            <a:endParaRPr>
              <a:latin typeface="Oswald"/>
              <a:ea typeface="Oswald"/>
              <a:cs typeface="Oswald"/>
              <a:sym typeface="Oswald"/>
            </a:endParaRPr>
          </a:p>
        </p:txBody>
      </p:sp>
      <p:sp>
        <p:nvSpPr>
          <p:cNvPr id="119" name="Google Shape;119;p6"/>
          <p:cNvSpPr txBox="1"/>
          <p:nvPr/>
        </p:nvSpPr>
        <p:spPr>
          <a:xfrm>
            <a:off x="6407825" y="1563175"/>
            <a:ext cx="204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6"/>
          <p:cNvPicPr preferRelativeResize="0"/>
          <p:nvPr/>
        </p:nvPicPr>
        <p:blipFill rotWithShape="1">
          <a:blip r:embed="rId3">
            <a:alphaModFix/>
          </a:blip>
          <a:srcRect b="0" l="0" r="0" t="0"/>
          <a:stretch/>
        </p:blipFill>
        <p:spPr>
          <a:xfrm>
            <a:off x="936775" y="1334575"/>
            <a:ext cx="1567400" cy="1169525"/>
          </a:xfrm>
          <a:prstGeom prst="rect">
            <a:avLst/>
          </a:prstGeom>
          <a:noFill/>
          <a:ln>
            <a:noFill/>
          </a:ln>
        </p:spPr>
      </p:pic>
      <p:pic>
        <p:nvPicPr>
          <p:cNvPr id="121" name="Google Shape;121;p6"/>
          <p:cNvPicPr preferRelativeResize="0"/>
          <p:nvPr/>
        </p:nvPicPr>
        <p:blipFill rotWithShape="1">
          <a:blip r:embed="rId4">
            <a:alphaModFix/>
          </a:blip>
          <a:srcRect b="12434" l="0" r="0" t="0"/>
          <a:stretch/>
        </p:blipFill>
        <p:spPr>
          <a:xfrm>
            <a:off x="3926375" y="1334575"/>
            <a:ext cx="1238151" cy="1169525"/>
          </a:xfrm>
          <a:prstGeom prst="rect">
            <a:avLst/>
          </a:prstGeom>
          <a:noFill/>
          <a:ln>
            <a:noFill/>
          </a:ln>
        </p:spPr>
      </p:pic>
      <p:pic>
        <p:nvPicPr>
          <p:cNvPr id="122" name="Google Shape;122;p6"/>
          <p:cNvPicPr preferRelativeResize="0"/>
          <p:nvPr/>
        </p:nvPicPr>
        <p:blipFill rotWithShape="1">
          <a:blip r:embed="rId5">
            <a:alphaModFix/>
          </a:blip>
          <a:srcRect b="0" l="0" r="0" t="0"/>
          <a:stretch/>
        </p:blipFill>
        <p:spPr>
          <a:xfrm>
            <a:off x="6719875" y="1334575"/>
            <a:ext cx="1238150" cy="1238150"/>
          </a:xfrm>
          <a:prstGeom prst="rect">
            <a:avLst/>
          </a:prstGeom>
          <a:noFill/>
          <a:ln>
            <a:noFill/>
          </a:ln>
        </p:spPr>
      </p:pic>
      <p:sp>
        <p:nvSpPr>
          <p:cNvPr id="123" name="Google Shape;123;p6"/>
          <p:cNvSpPr txBox="1"/>
          <p:nvPr/>
        </p:nvSpPr>
        <p:spPr>
          <a:xfrm>
            <a:off x="703200" y="2820950"/>
            <a:ext cx="2046000" cy="118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imes New Roman"/>
                <a:ea typeface="Times New Roman"/>
                <a:cs typeface="Times New Roman"/>
                <a:sym typeface="Times New Roman"/>
              </a:rPr>
              <a:t>Use data science to analyze the trend in climate change</a:t>
            </a:r>
            <a:endParaRPr b="0" i="0" sz="1600" u="none" cap="none" strike="noStrike">
              <a:solidFill>
                <a:srgbClr val="000000"/>
              </a:solidFill>
              <a:latin typeface="Times New Roman"/>
              <a:ea typeface="Times New Roman"/>
              <a:cs typeface="Times New Roman"/>
              <a:sym typeface="Times New Roman"/>
            </a:endParaRPr>
          </a:p>
        </p:txBody>
      </p:sp>
      <p:sp>
        <p:nvSpPr>
          <p:cNvPr id="124" name="Google Shape;124;p6"/>
          <p:cNvSpPr txBox="1"/>
          <p:nvPr/>
        </p:nvSpPr>
        <p:spPr>
          <a:xfrm>
            <a:off x="3549000" y="2820950"/>
            <a:ext cx="2046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imes New Roman"/>
                <a:ea typeface="Times New Roman"/>
                <a:cs typeface="Times New Roman"/>
                <a:sym typeface="Times New Roman"/>
              </a:rPr>
              <a:t>Continued research and further analysis</a:t>
            </a:r>
            <a:endParaRPr b="0" i="0" sz="1600" u="none" cap="none" strike="noStrike">
              <a:solidFill>
                <a:srgbClr val="000000"/>
              </a:solidFill>
              <a:latin typeface="Times New Roman"/>
              <a:ea typeface="Times New Roman"/>
              <a:cs typeface="Times New Roman"/>
              <a:sym typeface="Times New Roman"/>
            </a:endParaRPr>
          </a:p>
        </p:txBody>
      </p:sp>
      <p:sp>
        <p:nvSpPr>
          <p:cNvPr id="125" name="Google Shape;125;p6"/>
          <p:cNvSpPr txBox="1"/>
          <p:nvPr/>
        </p:nvSpPr>
        <p:spPr>
          <a:xfrm>
            <a:off x="6315950" y="2820950"/>
            <a:ext cx="2046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imes New Roman"/>
                <a:ea typeface="Times New Roman"/>
                <a:cs typeface="Times New Roman"/>
                <a:sym typeface="Times New Roman"/>
              </a:rPr>
              <a:t>Develop a manuscript for research paper</a:t>
            </a:r>
            <a:endParaRPr b="0" i="0" sz="1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